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3716000" cx="24384000"/>
  <p:notesSz cx="6858000" cy="9144000"/>
  <p:embeddedFontLst>
    <p:embeddedFont>
      <p:font typeface="Assistant ExtraLight"/>
      <p:regular r:id="rId20"/>
      <p:bold r:id="rId21"/>
    </p:embeddedFont>
    <p:embeddedFont>
      <p:font typeface="Proxima Nova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Assistant"/>
      <p:regular r:id="rId30"/>
      <p:bold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ExtraLight-regular.fntdata"/><Relationship Id="rId22" Type="http://schemas.openxmlformats.org/officeDocument/2006/relationships/font" Target="fonts/ProximaNova-regular.fntdata"/><Relationship Id="rId21" Type="http://schemas.openxmlformats.org/officeDocument/2006/relationships/font" Target="fonts/AssistantExtraLight-bold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sistant-bold.fntdata"/><Relationship Id="rId30" Type="http://schemas.openxmlformats.org/officeDocument/2006/relationships/font" Target="fonts/Assistant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dd785145d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dd785145d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dd785145d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dd785145d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d785145d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d785145d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d785145d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dd785145d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2fdeee504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a2fdeee504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dcc79b60c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adcc79b60c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dcc79b60c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adcc79b60c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dd785145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dd785145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 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" name="Google Shape;12;p2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7838459" y="10315803"/>
            <a:ext cx="6617949" cy="3470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73" y="440799"/>
            <a:ext cx="4095457" cy="77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 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" name="Google Shape;50;p12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2719984" y="7631390"/>
            <a:ext cx="11736424" cy="6155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42" y="297104"/>
            <a:ext cx="3643475" cy="6913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4" name="Google Shape;54;p13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7838458" y="10315802"/>
            <a:ext cx="6617950" cy="3470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42" y="297104"/>
            <a:ext cx="3643475" cy="69133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copy" showMasterSp="0">
  <p:cSld name="Title - Top cop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79400" y="279400"/>
            <a:ext cx="23824800" cy="13156800"/>
          </a:xfrm>
          <a:prstGeom prst="rect">
            <a:avLst/>
          </a:prstGeom>
          <a:noFill/>
          <a:ln cap="flat" cmpd="sng" w="9525">
            <a:solidFill>
              <a:srgbClr val="D6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23011340" y="419099"/>
            <a:ext cx="957000" cy="1277700"/>
            <a:chOff x="-1" y="-1"/>
            <a:chExt cx="957000" cy="1277700"/>
          </a:xfrm>
        </p:grpSpPr>
        <p:sp>
          <p:nvSpPr>
            <p:cNvPr id="60" name="Google Shape;60;p14"/>
            <p:cNvSpPr/>
            <p:nvPr/>
          </p:nvSpPr>
          <p:spPr>
            <a:xfrm>
              <a:off x="-1" y="-1"/>
              <a:ext cx="957000" cy="12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8235"/>
                </a:srgbClr>
              </a:outerShdw>
            </a:effectLst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Grafik 7" id="61" name="Google Shape;61;p14"/>
            <p:cNvPicPr preferRelativeResize="0"/>
            <p:nvPr/>
          </p:nvPicPr>
          <p:blipFill rotWithShape="1">
            <a:blip r:embed="rId2">
              <a:alphaModFix/>
            </a:blip>
            <a:srcRect b="11063" l="0" r="0" t="0"/>
            <a:stretch/>
          </p:blipFill>
          <p:spPr>
            <a:xfrm>
              <a:off x="78336" y="67812"/>
              <a:ext cx="800498" cy="1142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1954104" y="13073061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833936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833936" y="7090171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842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■"/>
              <a:defRPr/>
            </a:lvl6pPr>
            <a:lvl7pPr indent="-5842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●"/>
              <a:defRPr/>
            </a:lvl7pPr>
            <a:lvl8pPr indent="-5842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○"/>
              <a:defRPr/>
            </a:lvl8pPr>
            <a:lvl9pPr indent="-5842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1954115" y="13073061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831222" y="1985533"/>
            <a:ext cx="22721701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831200" y="7557667"/>
            <a:ext cx="22721701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2">
  <p:cSld name="TITLE_AND_BODY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2387395" y="57529"/>
            <a:ext cx="19608901" cy="30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2387395" y="3199726"/>
            <a:ext cx="19608901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01650" lvl="1" marL="914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01650" lvl="2" marL="1371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01650" lvl="3" marL="1828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01650" lvl="4" marL="22860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501650" lvl="5" marL="2743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501650" lvl="6" marL="3200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501650" lvl="7" marL="3657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501650" lvl="8" marL="4114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1883338" y="13010553"/>
            <a:ext cx="595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" name="Google Shape;76;p18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2719984" y="7631390"/>
            <a:ext cx="11736424" cy="6155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73" y="440799"/>
            <a:ext cx="4095457" cy="77712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29550" y="1900"/>
            <a:ext cx="24384001" cy="13716002"/>
          </a:xfrm>
          <a:prstGeom prst="rect">
            <a:avLst/>
          </a:prstGeom>
          <a:solidFill>
            <a:srgbClr val="EA5B25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Dbreak.png"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70" y="0"/>
            <a:ext cx="2435926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stimetocelebrate.png" id="86" name="Google Shape;8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70" y="0"/>
            <a:ext cx="2435926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>
  <p:cSld name="Statem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 showMasterSp="0">
  <p:cSld name="Big Fa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2" type="body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8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8"/>
          <p:cNvSpPr/>
          <p:nvPr>
            <p:ph idx="4" type="pic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>
            <p:ph idx="2" type="pic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4833937" y="2303859"/>
            <a:ext cx="14716199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4833937" y="7090171"/>
            <a:ext cx="14716199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11954103" y="13073062"/>
            <a:ext cx="46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23188988" y="12524871"/>
            <a:ext cx="867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00" lIns="243700" spcFirstLastPara="1" rIns="243700" wrap="square" tIns="24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 1">
  <p:cSld name="TITLE_AND_BODY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1676160" y="730080"/>
            <a:ext cx="21031199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121895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2" type="body"/>
          </p:nvPr>
        </p:nvSpPr>
        <p:spPr>
          <a:xfrm>
            <a:off x="1246391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3" type="body"/>
          </p:nvPr>
        </p:nvSpPr>
        <p:spPr>
          <a:xfrm>
            <a:off x="121895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4" type="body"/>
          </p:nvPr>
        </p:nvSpPr>
        <p:spPr>
          <a:xfrm>
            <a:off x="1246391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17475202" y="12712702"/>
            <a:ext cx="5689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475" lIns="211000" spcFirstLastPara="1" rIns="211000" wrap="square" tIns="105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ctrTitle"/>
          </p:nvPr>
        </p:nvSpPr>
        <p:spPr>
          <a:xfrm>
            <a:off x="831222" y="1985533"/>
            <a:ext cx="22721701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32" name="Google Shape;132;p32"/>
          <p:cNvSpPr txBox="1"/>
          <p:nvPr>
            <p:ph idx="1" type="subTitle"/>
          </p:nvPr>
        </p:nvSpPr>
        <p:spPr>
          <a:xfrm>
            <a:off x="831200" y="7557667"/>
            <a:ext cx="22721701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33" name="Google Shape;133;p32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2387395" y="57529"/>
            <a:ext cx="19608901" cy="30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2387395" y="3199726"/>
            <a:ext cx="19608901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01650" lvl="1" marL="914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01650" lvl="2" marL="1371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01650" lvl="3" marL="1828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01650" lvl="4" marL="22860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501650" lvl="5" marL="2743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501650" lvl="6" marL="3200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501650" lvl="7" marL="3657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501650" lvl="8" marL="4114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11883338" y="13010553"/>
            <a:ext cx="595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/>
        </p:nvSpPr>
        <p:spPr>
          <a:xfrm>
            <a:off x="0" y="-30667"/>
            <a:ext cx="24384001" cy="13746300"/>
          </a:xfrm>
          <a:prstGeom prst="rect">
            <a:avLst/>
          </a:prstGeom>
          <a:gradFill>
            <a:gsLst>
              <a:gs pos="0">
                <a:srgbClr val="58ADC5"/>
              </a:gs>
              <a:gs pos="100000">
                <a:srgbClr val="045962"/>
              </a:gs>
            </a:gsLst>
            <a:lin ang="0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733" y="636875"/>
            <a:ext cx="5431068" cy="103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/>
        </p:nvSpPr>
        <p:spPr>
          <a:xfrm>
            <a:off x="0" y="-30667"/>
            <a:ext cx="24384001" cy="137463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6"/>
          <p:cNvPicPr preferRelativeResize="0"/>
          <p:nvPr/>
        </p:nvPicPr>
        <p:blipFill rotWithShape="1">
          <a:blip r:embed="rId2">
            <a:alphaModFix/>
          </a:blip>
          <a:srcRect b="8850" l="0" r="0" t="0"/>
          <a:stretch/>
        </p:blipFill>
        <p:spPr>
          <a:xfrm>
            <a:off x="22826198" y="466133"/>
            <a:ext cx="975598" cy="12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/>
          <p:nvPr/>
        </p:nvSpPr>
        <p:spPr>
          <a:xfrm>
            <a:off x="262400" y="233200"/>
            <a:ext cx="23859301" cy="13249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7"/>
          <p:cNvPicPr preferRelativeResize="0"/>
          <p:nvPr/>
        </p:nvPicPr>
        <p:blipFill rotWithShape="1">
          <a:blip r:embed="rId2">
            <a:alphaModFix/>
          </a:blip>
          <a:srcRect b="8850" l="0" r="0" t="0"/>
          <a:stretch/>
        </p:blipFill>
        <p:spPr>
          <a:xfrm>
            <a:off x="22826198" y="466133"/>
            <a:ext cx="975598" cy="12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" type="body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58" name="Google Shape;158;p39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59" name="Google Shape;159;p39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62" name="Google Shape;162;p40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65" name="Google Shape;165;p41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66" name="Google Shape;166;p41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">
  <p:cSld name="TITLE_AND_BODY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676160" y="730080"/>
            <a:ext cx="21031199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21895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1246391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121895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body"/>
          </p:nvPr>
        </p:nvSpPr>
        <p:spPr>
          <a:xfrm>
            <a:off x="1246391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7475202" y="12712702"/>
            <a:ext cx="5689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475" lIns="211000" spcFirstLastPara="1" rIns="211000" wrap="square" tIns="105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type="title"/>
          </p:nvPr>
        </p:nvSpPr>
        <p:spPr>
          <a:xfrm>
            <a:off x="1307333" y="1200400"/>
            <a:ext cx="16980899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3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73" name="Google Shape;173;p43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74" name="Google Shape;174;p43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 txBox="1"/>
          <p:nvPr>
            <p:ph idx="1" type="body"/>
          </p:nvPr>
        </p:nvSpPr>
        <p:spPr>
          <a:xfrm>
            <a:off x="831200" y="11281533"/>
            <a:ext cx="15996901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178" name="Google Shape;178;p44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>
            <p:ph hasCustomPrompt="1" type="title"/>
          </p:nvPr>
        </p:nvSpPr>
        <p:spPr>
          <a:xfrm>
            <a:off x="831200" y="2949667"/>
            <a:ext cx="22721701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181" name="Google Shape;181;p45"/>
          <p:cNvSpPr txBox="1"/>
          <p:nvPr>
            <p:ph idx="1" type="body"/>
          </p:nvPr>
        </p:nvSpPr>
        <p:spPr>
          <a:xfrm>
            <a:off x="831200" y="8405933"/>
            <a:ext cx="22721701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82" name="Google Shape;182;p45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" name="Google Shape;27;p6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2719985" y="7631391"/>
            <a:ext cx="11736423" cy="6155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73" y="440799"/>
            <a:ext cx="4095457" cy="77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833937" y="2303859"/>
            <a:ext cx="14716199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833937" y="7090171"/>
            <a:ext cx="14716199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11954103" y="13073062"/>
            <a:ext cx="46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1pPr>
            <a:lvl2pPr indent="-5334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2pPr>
            <a:lvl3pPr indent="-5334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3pPr>
            <a:lvl4pPr indent="-5334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4pPr>
            <a:lvl5pPr indent="-5334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22349295" y="12895625"/>
            <a:ext cx="358304" cy="3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1_Title &amp; Sub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833937" y="2303858"/>
            <a:ext cx="14716199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833937" y="7090171"/>
            <a:ext cx="14716199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954104" y="13073062"/>
            <a:ext cx="46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" name="Google Shape;6;p1"/>
          <p:cNvPicPr preferRelativeResize="0"/>
          <p:nvPr/>
        </p:nvPicPr>
        <p:blipFill rotWithShape="1">
          <a:blip r:embed="rId1">
            <a:alphaModFix/>
          </a:blip>
          <a:srcRect b="33942" l="0" r="0" t="0"/>
          <a:stretch/>
        </p:blipFill>
        <p:spPr>
          <a:xfrm>
            <a:off x="8911828" y="5006975"/>
            <a:ext cx="15472056" cy="8709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073" y="440799"/>
            <a:ext cx="4095457" cy="7771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/>
          <p:nvPr/>
        </p:nvSpPr>
        <p:spPr>
          <a:xfrm>
            <a:off x="888885" y="837153"/>
            <a:ext cx="16639506" cy="12878839"/>
          </a:xfrm>
          <a:custGeom>
            <a:rect b="b" l="l" r="r" t="t"/>
            <a:pathLst>
              <a:path extrusionOk="0" h="21600" w="2160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7"/>
          <p:cNvSpPr txBox="1"/>
          <p:nvPr/>
        </p:nvSpPr>
        <p:spPr>
          <a:xfrm>
            <a:off x="6042150" y="5250675"/>
            <a:ext cx="12299699" cy="4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5F5F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Servus</a:t>
            </a:r>
            <a:endParaRPr b="1" i="0" sz="13900" u="none" cap="none" strike="noStrike">
              <a:solidFill>
                <a:srgbClr val="5F5F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t/>
            </a:r>
            <a:endParaRPr b="0" i="0" sz="7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7"/>
          <p:cNvSpPr txBox="1"/>
          <p:nvPr/>
        </p:nvSpPr>
        <p:spPr>
          <a:xfrm>
            <a:off x="2804093" y="8361070"/>
            <a:ext cx="18775801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5F5F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believe in the </a:t>
            </a:r>
            <a:r>
              <a:rPr b="1" i="0" lang="en-US" sz="7400" u="none" cap="none" strike="noStrike">
                <a:solidFill>
                  <a:srgbClr val="5F5F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of conversation</a:t>
            </a:r>
            <a:endParaRPr b="1" i="0" sz="7400" u="none" cap="none" strike="noStrike">
              <a:solidFill>
                <a:srgbClr val="5F5F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" name="Google Shape;192;p47"/>
          <p:cNvGrpSpPr/>
          <p:nvPr/>
        </p:nvGrpSpPr>
        <p:grpSpPr>
          <a:xfrm>
            <a:off x="3655481" y="2764916"/>
            <a:ext cx="6150882" cy="3089085"/>
            <a:chOff x="165" y="0"/>
            <a:chExt cx="6150882" cy="3089085"/>
          </a:xfrm>
        </p:grpSpPr>
        <p:sp>
          <p:nvSpPr>
            <p:cNvPr id="193" name="Google Shape;193;p47"/>
            <p:cNvSpPr/>
            <p:nvPr/>
          </p:nvSpPr>
          <p:spPr>
            <a:xfrm>
              <a:off x="165" y="850731"/>
              <a:ext cx="2983338" cy="2238354"/>
            </a:xfrm>
            <a:custGeom>
              <a:rect b="b" l="l" r="r" t="t"/>
              <a:pathLst>
                <a:path extrusionOk="0" h="21600" w="21600">
                  <a:moveTo>
                    <a:pt x="10799" y="0"/>
                  </a:moveTo>
                  <a:cubicBezTo>
                    <a:pt x="16764" y="0"/>
                    <a:pt x="21600" y="4596"/>
                    <a:pt x="21600" y="10264"/>
                  </a:cubicBezTo>
                  <a:cubicBezTo>
                    <a:pt x="21600" y="13299"/>
                    <a:pt x="20204" y="16014"/>
                    <a:pt x="18000" y="17893"/>
                  </a:cubicBezTo>
                  <a:lnTo>
                    <a:pt x="18767" y="21600"/>
                  </a:lnTo>
                  <a:lnTo>
                    <a:pt x="14830" y="19777"/>
                  </a:lnTo>
                  <a:cubicBezTo>
                    <a:pt x="13584" y="20254"/>
                    <a:pt x="12225" y="20524"/>
                    <a:pt x="10799" y="20524"/>
                  </a:cubicBezTo>
                  <a:cubicBezTo>
                    <a:pt x="4834" y="20524"/>
                    <a:pt x="0" y="15931"/>
                    <a:pt x="0" y="10264"/>
                  </a:cubicBezTo>
                  <a:cubicBezTo>
                    <a:pt x="0" y="4596"/>
                    <a:pt x="4834" y="0"/>
                    <a:pt x="10799" y="0"/>
                  </a:cubicBezTo>
                  <a:close/>
                </a:path>
              </a:pathLst>
            </a:custGeom>
            <a:solidFill>
              <a:srgbClr val="EB5B25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1901215" y="0"/>
              <a:ext cx="2983284" cy="2112966"/>
            </a:xfrm>
            <a:custGeom>
              <a:rect b="b" l="l" r="r" t="t"/>
              <a:pathLst>
                <a:path extrusionOk="0" h="21600" w="21600">
                  <a:moveTo>
                    <a:pt x="3586" y="0"/>
                  </a:moveTo>
                  <a:cubicBezTo>
                    <a:pt x="1605" y="0"/>
                    <a:pt x="0" y="2266"/>
                    <a:pt x="0" y="5063"/>
                  </a:cubicBezTo>
                  <a:lnTo>
                    <a:pt x="0" y="13328"/>
                  </a:lnTo>
                  <a:cubicBezTo>
                    <a:pt x="0" y="16125"/>
                    <a:pt x="1605" y="18391"/>
                    <a:pt x="3586" y="18391"/>
                  </a:cubicBezTo>
                  <a:lnTo>
                    <a:pt x="10675" y="18391"/>
                  </a:lnTo>
                  <a:lnTo>
                    <a:pt x="11980" y="21600"/>
                  </a:lnTo>
                  <a:lnTo>
                    <a:pt x="13284" y="18391"/>
                  </a:lnTo>
                  <a:lnTo>
                    <a:pt x="18014" y="18391"/>
                  </a:lnTo>
                  <a:cubicBezTo>
                    <a:pt x="19995" y="18391"/>
                    <a:pt x="21600" y="16125"/>
                    <a:pt x="21600" y="13328"/>
                  </a:cubicBezTo>
                  <a:lnTo>
                    <a:pt x="21600" y="5063"/>
                  </a:lnTo>
                  <a:cubicBezTo>
                    <a:pt x="21600" y="2266"/>
                    <a:pt x="19995" y="0"/>
                    <a:pt x="18014" y="0"/>
                  </a:cubicBezTo>
                  <a:lnTo>
                    <a:pt x="3586" y="0"/>
                  </a:lnTo>
                  <a:close/>
                </a:path>
              </a:pathLst>
            </a:custGeom>
            <a:solidFill>
              <a:srgbClr val="58ADC5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3723747" y="645908"/>
              <a:ext cx="2427300" cy="1663686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16765" y="0"/>
                    <a:pt x="21600" y="4278"/>
                    <a:pt x="21600" y="9553"/>
                  </a:cubicBezTo>
                  <a:cubicBezTo>
                    <a:pt x="21600" y="14828"/>
                    <a:pt x="16765" y="19101"/>
                    <a:pt x="10800" y="19101"/>
                  </a:cubicBezTo>
                  <a:cubicBezTo>
                    <a:pt x="10287" y="19101"/>
                    <a:pt x="9786" y="19064"/>
                    <a:pt x="9292" y="19003"/>
                  </a:cubicBezTo>
                  <a:lnTo>
                    <a:pt x="6046" y="21600"/>
                  </a:lnTo>
                  <a:lnTo>
                    <a:pt x="5986" y="18096"/>
                  </a:lnTo>
                  <a:cubicBezTo>
                    <a:pt x="2440" y="16530"/>
                    <a:pt x="0" y="13297"/>
                    <a:pt x="0" y="9553"/>
                  </a:cubicBezTo>
                  <a:cubicBezTo>
                    <a:pt x="0" y="4278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09090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25" y="3755425"/>
            <a:ext cx="11429763" cy="33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Daily Time spent - based days and months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325" y="7910500"/>
            <a:ext cx="11375051" cy="33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6"/>
          <p:cNvSpPr txBox="1"/>
          <p:nvPr/>
        </p:nvSpPr>
        <p:spPr>
          <a:xfrm>
            <a:off x="13188575" y="3234850"/>
            <a:ext cx="100740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Usage of site is </a:t>
            </a: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comparatively</a:t>
            </a: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more over weekends and </a:t>
            </a: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tuesday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Usage of site is </a:t>
            </a: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comparatively</a:t>
            </a: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more in January, April and July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/>
        </p:nvSpPr>
        <p:spPr>
          <a:xfrm>
            <a:off x="9094475" y="3150900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Study on when the ad is clicked:</a:t>
            </a:r>
            <a:endParaRPr sz="5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AutoNum type="arabicPeriod"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Users spending less time over internet and less time on Site</a:t>
            </a:r>
            <a:endParaRPr sz="5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AutoNum type="arabicPeriod"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Users between age group 30-50 and spending less time on Site</a:t>
            </a:r>
            <a:endParaRPr sz="5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70" name="Google Shape;2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325" y="2660375"/>
            <a:ext cx="6367625" cy="52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200" y="8321625"/>
            <a:ext cx="5941525" cy="4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7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Ad Clicked - Exploratory Analysis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125" y="3529525"/>
            <a:ext cx="9553301" cy="4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Ad Clicked - Gender Analysis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125" y="8009975"/>
            <a:ext cx="9553301" cy="413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8"/>
          <p:cNvSpPr txBox="1"/>
          <p:nvPr/>
        </p:nvSpPr>
        <p:spPr>
          <a:xfrm>
            <a:off x="13188575" y="3234850"/>
            <a:ext cx="100740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t/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50" y="3869100"/>
            <a:ext cx="11533599" cy="813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9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Area Income analysis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0651" y="3869100"/>
            <a:ext cx="11790950" cy="34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/>
          <p:nvPr/>
        </p:nvSpPr>
        <p:spPr>
          <a:xfrm>
            <a:off x="1412037" y="5835138"/>
            <a:ext cx="107766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5D27"/>
              </a:buClr>
              <a:buSzPts val="13200"/>
              <a:buFont typeface="Arial"/>
              <a:buNone/>
            </a:pPr>
            <a:r>
              <a:rPr b="1" i="0" lang="en-US" sz="13200" u="none" cap="none" strike="noStrike">
                <a:solidFill>
                  <a:srgbClr val="EB5D27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48"/>
          <p:cNvGrpSpPr/>
          <p:nvPr/>
        </p:nvGrpSpPr>
        <p:grpSpPr>
          <a:xfrm>
            <a:off x="22041278" y="1"/>
            <a:ext cx="1329416" cy="1828909"/>
            <a:chOff x="22251511" y="26895"/>
            <a:chExt cx="1710300" cy="2352900"/>
          </a:xfrm>
        </p:grpSpPr>
        <p:sp>
          <p:nvSpPr>
            <p:cNvPr id="201" name="Google Shape;201;p48"/>
            <p:cNvSpPr/>
            <p:nvPr/>
          </p:nvSpPr>
          <p:spPr>
            <a:xfrm>
              <a:off x="22251511" y="26895"/>
              <a:ext cx="1710300" cy="235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0.png" id="202" name="Google Shape;20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02770" y="255301"/>
              <a:ext cx="1290884" cy="19466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310"/>
            <a:ext cx="24384002" cy="1366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/>
          <p:nvPr/>
        </p:nvSpPr>
        <p:spPr>
          <a:xfrm>
            <a:off x="12044677" y="6647181"/>
            <a:ext cx="294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49"/>
          <p:cNvGrpSpPr/>
          <p:nvPr/>
        </p:nvGrpSpPr>
        <p:grpSpPr>
          <a:xfrm>
            <a:off x="22041278" y="1"/>
            <a:ext cx="1329416" cy="1828909"/>
            <a:chOff x="22251511" y="26895"/>
            <a:chExt cx="1710300" cy="2352900"/>
          </a:xfrm>
        </p:grpSpPr>
        <p:sp>
          <p:nvSpPr>
            <p:cNvPr id="210" name="Google Shape;210;p49"/>
            <p:cNvSpPr/>
            <p:nvPr/>
          </p:nvSpPr>
          <p:spPr>
            <a:xfrm>
              <a:off x="22251511" y="26895"/>
              <a:ext cx="1710300" cy="235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0.png" id="211" name="Google Shape;21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02770" y="255301"/>
              <a:ext cx="1290884" cy="1946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49"/>
          <p:cNvSpPr/>
          <p:nvPr/>
        </p:nvSpPr>
        <p:spPr>
          <a:xfrm>
            <a:off x="0" y="11854543"/>
            <a:ext cx="24384001" cy="1861500"/>
          </a:xfrm>
          <a:prstGeom prst="rect">
            <a:avLst/>
          </a:prstGeom>
          <a:solidFill>
            <a:srgbClr val="58ADC5"/>
          </a:solidFill>
          <a:ln>
            <a:noFill/>
          </a:ln>
          <a:effectLst>
            <a:outerShdw blurRad="12700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9"/>
          <p:cNvSpPr txBox="1"/>
          <p:nvPr/>
        </p:nvSpPr>
        <p:spPr>
          <a:xfrm>
            <a:off x="772941" y="12412536"/>
            <a:ext cx="22596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en-US" sz="7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10th 2020</a:t>
            </a:r>
            <a:endParaRPr b="1" i="0" sz="7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49"/>
          <p:cNvSpPr txBox="1"/>
          <p:nvPr/>
        </p:nvSpPr>
        <p:spPr>
          <a:xfrm>
            <a:off x="2333851" y="2681023"/>
            <a:ext cx="17985000" cy="85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00"/>
              <a:buFont typeface="Arial"/>
              <a:buNone/>
            </a:pPr>
            <a:r>
              <a:rPr b="1" lang="en-US" sz="18600"/>
              <a:t>Demo Day - Autumn 2020</a:t>
            </a:r>
            <a:endParaRPr b="0" i="0" sz="18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/>
        </p:nvSpPr>
        <p:spPr>
          <a:xfrm>
            <a:off x="646800" y="8660917"/>
            <a:ext cx="23090401" cy="1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0"/>
              <a:buFont typeface="Arial"/>
              <a:buNone/>
            </a:pPr>
            <a:r>
              <a:rPr b="1" lang="en-US" sz="10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Marketing</a:t>
            </a:r>
            <a:endParaRPr b="1" i="0" sz="107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50"/>
          <p:cNvSpPr txBox="1"/>
          <p:nvPr/>
        </p:nvSpPr>
        <p:spPr>
          <a:xfrm>
            <a:off x="646800" y="10842400"/>
            <a:ext cx="23090401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23rd Nov 2020</a:t>
            </a:r>
            <a:endParaRPr b="0" i="0" sz="53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/>
          <p:nvPr/>
        </p:nvSpPr>
        <p:spPr>
          <a:xfrm>
            <a:off x="8583575" y="4210525"/>
            <a:ext cx="144060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0"/>
              <a:buFont typeface="Assistant ExtraLight"/>
              <a:buChar char="●"/>
            </a:pPr>
            <a:r>
              <a:rPr lang="en-US" sz="5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Marketing over Internet</a:t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5461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0"/>
              <a:buFont typeface="Assistant ExtraLight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Web browser, search engine, on social media, on mobile devices, and even in email.</a:t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26" name="Google Shape;2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0" y="3428175"/>
            <a:ext cx="6424301" cy="42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2975" y="10070725"/>
            <a:ext cx="5298525" cy="34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/>
        </p:nvSpPr>
        <p:spPr>
          <a:xfrm>
            <a:off x="313000" y="8140950"/>
            <a:ext cx="144060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Benefits</a:t>
            </a:r>
            <a:r>
              <a:rPr b="1" lang="en-US" sz="5000" u="sng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 b="1" sz="5000" u="sng">
              <a:solidFill>
                <a:srgbClr val="43434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 u="sng">
              <a:solidFill>
                <a:srgbClr val="43434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reaches a wide audience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be tracked to measure success (or failure)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be personalized for a target audience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46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relatively inexpensive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51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Digital Marketing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Scope of Data Science 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2"/>
          <p:cNvSpPr txBox="1"/>
          <p:nvPr/>
        </p:nvSpPr>
        <p:spPr>
          <a:xfrm>
            <a:off x="9566175" y="3528225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and improve the business objectives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Targeting</a:t>
            </a: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right audience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Predicting who is most likely to click the </a:t>
            </a: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advertisement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36" name="Google Shape;2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75" y="9023700"/>
            <a:ext cx="7229750" cy="45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Approach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3"/>
          <p:cNvSpPr txBox="1"/>
          <p:nvPr/>
        </p:nvSpPr>
        <p:spPr>
          <a:xfrm>
            <a:off x="1786950" y="3739675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Prepare the environment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Read and Examine the dataset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Data Cleaning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Derive the required informations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Analysis and visualization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Prediction and Fitting model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43" name="Google Shape;2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9100" y="3209775"/>
            <a:ext cx="5347375" cy="53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4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Factors Influencing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1786950" y="3739675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Gender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Age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Region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Keywords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Assistant ExtraLight"/>
              <a:buChar char="●"/>
            </a:pPr>
            <a:r>
              <a:rPr lang="en-US" sz="6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Type of websites</a:t>
            </a:r>
            <a:endParaRPr sz="6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900" y="4308125"/>
            <a:ext cx="8322850" cy="8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5"/>
          <p:cNvSpPr txBox="1"/>
          <p:nvPr/>
        </p:nvSpPr>
        <p:spPr>
          <a:xfrm>
            <a:off x="1786950" y="15236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Daily Time spent - based on age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9566175" y="3528225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 on data where Ad is Clicked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People between age group 30-40 is spending less time on site.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